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ill Sans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5.xml"/><Relationship Id="rId22" Type="http://schemas.openxmlformats.org/officeDocument/2006/relationships/font" Target="fonts/GillSans-bold.fntdata"/><Relationship Id="rId10" Type="http://schemas.openxmlformats.org/officeDocument/2006/relationships/slide" Target="slides/slide4.xml"/><Relationship Id="rId21" Type="http://schemas.openxmlformats.org/officeDocument/2006/relationships/font" Target="fonts/GillSans-regular.fntdata"/><Relationship Id="rId13" Type="http://schemas.openxmlformats.org/officeDocument/2006/relationships/font" Target="fonts/Raleway-regular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La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6da87cd7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6da87cd7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64680f0c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64680f0c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Windows의 경우, 다음 두 프로그램이 설치됨.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- Anaconda Powershell Prompt </a:t>
            </a:r>
            <a:r>
              <a:rPr lang="en">
                <a:solidFill>
                  <a:srgbClr val="333333"/>
                </a:solidFill>
              </a:rPr>
              <a:t>(miniconda3)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- </a:t>
            </a:r>
            <a:r>
              <a:rPr lang="en">
                <a:solidFill>
                  <a:srgbClr val="333333"/>
                </a:solidFill>
              </a:rPr>
              <a:t>Anaconda Prompt (miniconda3)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64680f0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64680f0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윈도우의 경우 which 대신 where.exe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64680f0c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64680f0c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64680f0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64680f0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4" name="Google Shape;94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15" name="Google Shape;115;p15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8" name="Google Shape;118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8" name="Google Shape;128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9" name="Google Shape;139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YY">
  <p:cSld name="TITLE_2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77535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ctrTitle"/>
          </p:nvPr>
        </p:nvSpPr>
        <p:spPr>
          <a:xfrm>
            <a:off x="1186827" y="3203475"/>
            <a:ext cx="76881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1186827" y="38587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2599646" y="-4495"/>
            <a:ext cx="6557400" cy="308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Gill Sans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/>
          </a:blip>
          <a:srcRect b="12992" l="0" r="0" t="11381"/>
          <a:stretch/>
        </p:blipFill>
        <p:spPr>
          <a:xfrm>
            <a:off x="0" y="-4494"/>
            <a:ext cx="3134831" cy="308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89491">
            <a:off x="6126695" y="372243"/>
            <a:ext cx="2786858" cy="223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3310382" y="1092095"/>
            <a:ext cx="25260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SPHEREx</a:t>
            </a:r>
            <a:endParaRPr b="0" i="0" sz="4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00" y="3206844"/>
            <a:ext cx="2526001" cy="67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6" name="Google Shape;166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3" name="Google Shape;173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out a bar">
  <p:cSld name="TITLE_AND_BODY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410350" y="-52950"/>
            <a:ext cx="830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459028" y="631075"/>
            <a:ext cx="8212200" cy="22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lower)">
  <p:cSld name="TITLE_AND_BODY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>
            <p:ph type="title"/>
          </p:nvPr>
        </p:nvSpPr>
        <p:spPr>
          <a:xfrm>
            <a:off x="410350" y="140235"/>
            <a:ext cx="830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459028" y="935875"/>
            <a:ext cx="8212200" cy="22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1" name="Google Shape;191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0" name="Google Shape;20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7" name="Google Shape;207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4" name="Google Shape;214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3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21" name="Google Shape;221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3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31" name="Google Shape;31;p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9" name="Google Shape;39;p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42" name="Google Shape;42;p4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43" name="Google Shape;43;p4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6" name="Google Shape;46;p4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47;p4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8" name="Google Shape;228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" name="Google Shape;231;p3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3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YY - Wide">
  <p:cSld name="TITLE_AND_BODY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0" y="0"/>
            <a:ext cx="91440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410350" y="140235"/>
            <a:ext cx="830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459028" y="935875"/>
            <a:ext cx="8212200" cy="22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YY - Narrow">
  <p:cSld name="TITLE_AND_BODY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0" y="0"/>
            <a:ext cx="9144000" cy="53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410350" y="13178"/>
            <a:ext cx="830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459025" y="707275"/>
            <a:ext cx="8212200" cy="4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Google Shape;7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4" name="Google Shape;84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conda.io/en/latest/miniconda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lab.research.google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ctrTitle"/>
          </p:nvPr>
        </p:nvSpPr>
        <p:spPr>
          <a:xfrm>
            <a:off x="729450" y="882684"/>
            <a:ext cx="7688100" cy="17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Python Basics</a:t>
            </a:r>
            <a:endParaRPr sz="2600"/>
          </a:p>
        </p:txBody>
      </p:sp>
      <p:sp>
        <p:nvSpPr>
          <p:cNvPr id="244" name="Google Shape;244;p35"/>
          <p:cNvSpPr txBox="1"/>
          <p:nvPr>
            <p:ph idx="1" type="subTitle"/>
          </p:nvPr>
        </p:nvSpPr>
        <p:spPr>
          <a:xfrm>
            <a:off x="729625" y="2733134"/>
            <a:ext cx="76881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Yujin Yang, Woong-Seob Jeong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&amp; KASI SPHEREx Team</a:t>
            </a:r>
            <a:endParaRPr b="1"/>
          </a:p>
        </p:txBody>
      </p:sp>
      <p:sp>
        <p:nvSpPr>
          <p:cNvPr id="245" name="Google Shape;245;p35"/>
          <p:cNvSpPr txBox="1"/>
          <p:nvPr/>
        </p:nvSpPr>
        <p:spPr>
          <a:xfrm>
            <a:off x="3246000" y="4010184"/>
            <a:ext cx="26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SNU SPHEREx Guest Lecture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2022/04/08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758" y="2923917"/>
            <a:ext cx="3154000" cy="21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382825" y="707275"/>
            <a:ext cx="8212200" cy="4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System </a:t>
            </a:r>
            <a:r>
              <a:rPr lang="en" sz="1500"/>
              <a:t>Python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대부분의 Mac이나 Linux에서 자동으로 설치된 Python: </a:t>
            </a:r>
            <a:r>
              <a:rPr lang="en" sz="1300">
                <a:solidFill>
                  <a:schemeClr val="accent3"/>
                </a:solidFill>
              </a:rPr>
              <a:t>가급적 사용하지 말 것</a:t>
            </a:r>
            <a:endParaRPr sz="1300">
              <a:solidFill>
                <a:schemeClr val="accent3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각 프로젝트 별로 컨트롤하기 어려움. 예를 들어, Python 2 또는 3이 필요한 경우가 있음.</a:t>
            </a:r>
            <a:endParaRPr sz="13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Virtual Environment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사용자가 원하는 </a:t>
            </a:r>
            <a:r>
              <a:rPr lang="en" sz="1300"/>
              <a:t>버전의</a:t>
            </a:r>
            <a:r>
              <a:rPr lang="en" sz="1300"/>
              <a:t> Python과 원하는 패키지들을 따로 설치하고 그 환경에서 사용하는 것이 권장됨.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이런 실행 환경을 </a:t>
            </a:r>
            <a:r>
              <a:rPr lang="en" sz="1300">
                <a:solidFill>
                  <a:schemeClr val="accent3"/>
                </a:solidFill>
              </a:rPr>
              <a:t>Virtual Environment </a:t>
            </a:r>
            <a:r>
              <a:rPr lang="en" sz="1300"/>
              <a:t>라고 하며, 몇 가지 툴들이 있음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V</a:t>
            </a:r>
            <a:r>
              <a:rPr lang="en" sz="1300"/>
              <a:t>irtualenv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■"/>
            </a:pPr>
            <a:r>
              <a:rPr lang="en" sz="1300">
                <a:solidFill>
                  <a:schemeClr val="accent3"/>
                </a:solidFill>
              </a:rPr>
              <a:t>Miniconda</a:t>
            </a:r>
            <a:endParaRPr sz="1300">
              <a:solidFill>
                <a:schemeClr val="accent3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Anaconda: 초보자들에 권장됨.  다양한 패키지들을 자동으로 설치 (~3GB!)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한 사용자가 여러 개의 virtual environment를 만들 수 있음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여기서는 Miniconda로 Python3 virtual </a:t>
            </a:r>
            <a:r>
              <a:rPr lang="en" sz="1300"/>
              <a:t>environment를 </a:t>
            </a:r>
            <a:r>
              <a:rPr lang="en" sz="1300"/>
              <a:t>만들고 </a:t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패키지 설치 등 기본적인 내용을 다룸.</a:t>
            </a:r>
            <a:endParaRPr sz="1300"/>
          </a:p>
        </p:txBody>
      </p:sp>
      <p:sp>
        <p:nvSpPr>
          <p:cNvPr id="252" name="Google Shape;252;p36"/>
          <p:cNvSpPr txBox="1"/>
          <p:nvPr>
            <p:ph type="title"/>
          </p:nvPr>
        </p:nvSpPr>
        <p:spPr>
          <a:xfrm>
            <a:off x="410350" y="13178"/>
            <a:ext cx="830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Installation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459025" y="707275"/>
            <a:ext cx="8212200" cy="18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https://docs.conda.io/en/latest/miniconda.html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각 OS별로 installer 다운로드 (Windows, MacOS, Linux)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 bash Miniconda3-latest-Linux-x86_64.sh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Base 환경은 auto_activate 안되게 하는 것이 좋음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 conda config --set auto_activate_base false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필요한 환경을 activate해서 사용 (예를 들어 myvenv라는 환경은)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 conda activate myvenv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 conda activate spherex_env</a:t>
            </a:r>
            <a:endParaRPr sz="1300"/>
          </a:p>
        </p:txBody>
      </p:sp>
      <p:sp>
        <p:nvSpPr>
          <p:cNvPr id="258" name="Google Shape;258;p37"/>
          <p:cNvSpPr txBox="1"/>
          <p:nvPr>
            <p:ph type="title"/>
          </p:nvPr>
        </p:nvSpPr>
        <p:spPr>
          <a:xfrm>
            <a:off x="410350" y="13178"/>
            <a:ext cx="830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Miniconda 설치</a:t>
            </a:r>
            <a:endParaRPr sz="3000"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9025" y="2855975"/>
            <a:ext cx="8212200" cy="1806900"/>
          </a:xfrm>
          <a:prstGeom prst="rect">
            <a:avLst/>
          </a:prstGeom>
          <a:ln cap="flat" cmpd="sng" w="9525">
            <a:solidFill>
              <a:srgbClr val="1A9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bash Miniconda3-latest-Linux-x86_64.sh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conda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conda --version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conda list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conda env list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459025" y="693225"/>
            <a:ext cx="8212200" cy="18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새 환경 만들기: (예를 들어 myvenv라는 환경을 만들려면)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 conda create -n myvenv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필요한 환경을 activate해서 사용 (예를 들어 myvenv라는 환경은)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 conda activate myvenv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 conda deactivate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환경 activation은 환경변수 설정과 같으므로, 각 터미널마다 다른 환경사용 가능함.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Virtual Env는 이 특정 환경과 관련된 모든 라이브러리가 있는 폴더임.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어떤 환경에 속한 모든 라이브러리의 정보 저장 가능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5" name="Google Shape;265;p38"/>
          <p:cNvSpPr txBox="1"/>
          <p:nvPr>
            <p:ph type="title"/>
          </p:nvPr>
        </p:nvSpPr>
        <p:spPr>
          <a:xfrm>
            <a:off x="410350" y="13178"/>
            <a:ext cx="830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Miniconda Virtual Env. </a:t>
            </a:r>
            <a:endParaRPr sz="3000"/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459025" y="2706725"/>
            <a:ext cx="8212200" cy="2082900"/>
          </a:xfrm>
          <a:prstGeom prst="rect">
            <a:avLst/>
          </a:prstGeom>
          <a:ln cap="flat" cmpd="sng" w="9525">
            <a:solidFill>
              <a:srgbClr val="1A9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conda create -n spherex python=3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conda activate spherex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which python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which pip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conda install numpy scipy matplotlib jupyter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conda update numpy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 strike="sngStrike">
                <a:latin typeface="Consolas"/>
                <a:ea typeface="Consolas"/>
                <a:cs typeface="Consolas"/>
                <a:sym typeface="Consolas"/>
              </a:rPr>
              <a:t>pip install pyregion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#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[Not recommended: use “conda install pyregion” ]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conda deactivate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459025" y="644056"/>
            <a:ext cx="8212200" cy="30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Python은 기본적으로 터미널에서 interactive하게 사용하거나 파일을 실행함 (</a:t>
            </a:r>
            <a:r>
              <a:rPr lang="en"/>
              <a:t>REPL환경: read-eval-print loop)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 </a:t>
            </a:r>
            <a:r>
              <a:rPr lang="en" sz="1300">
                <a:solidFill>
                  <a:schemeClr val="accent3"/>
                </a:solidFill>
              </a:rPr>
              <a:t>python</a:t>
            </a:r>
            <a:endParaRPr sz="1300">
              <a:solidFill>
                <a:schemeClr val="accent3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 python hello.py</a:t>
            </a:r>
            <a:endParaRPr sz="1300"/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실제로는 기본 Python을 개선한 ipython을 주로 씀. 실시간으로 그림을 그리기 위해서는 ipython 필수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&gt; </a:t>
            </a:r>
            <a:r>
              <a:rPr lang="en" sz="1300">
                <a:solidFill>
                  <a:schemeClr val="accent3"/>
                </a:solidFill>
              </a:rPr>
              <a:t>ipython</a:t>
            </a:r>
            <a:endParaRPr sz="1300">
              <a:solidFill>
                <a:schemeClr val="accent3"/>
              </a:solidFill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웹 기반으로 ipython 환경을 사용하도록 해주는 것이 </a:t>
            </a:r>
            <a:r>
              <a:rPr lang="en">
                <a:solidFill>
                  <a:schemeClr val="accent3"/>
                </a:solidFill>
              </a:rPr>
              <a:t>jupyter notebook</a:t>
            </a:r>
            <a:endParaRPr>
              <a:solidFill>
                <a:schemeClr val="accent3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자신의 컴퓨터에서 “커널”을 실행할 수도 있고, 원격으로 실행된 커널에 접속하는 것도 가능 (많이 느림)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 jupyter notebook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 go to -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https://colab.research.google.com/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브라우저에서 jupyter notebook (.ipynb)을 이용하여 빠르게 기본적인 개발을 하고, script (.py)로 본격적인 계산을 수행하는 것이 일반적임. 우리는 jupyter notebook을 사용.</a:t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IDE (integrated development environment) 환경: </a:t>
            </a:r>
            <a:r>
              <a:rPr lang="en">
                <a:solidFill>
                  <a:schemeClr val="accent3"/>
                </a:solidFill>
              </a:rPr>
              <a:t>Spyder, PyCharm, Visual Studio Code</a:t>
            </a:r>
            <a:endParaRPr sz="1300">
              <a:solidFill>
                <a:schemeClr val="accent3"/>
              </a:solidFill>
            </a:endParaRPr>
          </a:p>
        </p:txBody>
      </p:sp>
      <p:sp>
        <p:nvSpPr>
          <p:cNvPr id="272" name="Google Shape;272;p39"/>
          <p:cNvSpPr txBox="1"/>
          <p:nvPr>
            <p:ph type="title"/>
          </p:nvPr>
        </p:nvSpPr>
        <p:spPr>
          <a:xfrm>
            <a:off x="410350" y="13178"/>
            <a:ext cx="830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Python 실행</a:t>
            </a:r>
            <a:endParaRPr sz="3000"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459025" y="3848638"/>
            <a:ext cx="4000500" cy="1105800"/>
          </a:xfrm>
          <a:prstGeom prst="rect">
            <a:avLst/>
          </a:prstGeom>
          <a:ln cap="flat" cmpd="sng" w="9525">
            <a:solidFill>
              <a:srgbClr val="1A9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conda activate spherex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python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jupyter notebook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4572000" y="3848638"/>
            <a:ext cx="4099200" cy="1105800"/>
          </a:xfrm>
          <a:prstGeom prst="rect">
            <a:avLst/>
          </a:prstGeom>
          <a:ln cap="flat" cmpd="sng" w="9525">
            <a:solidFill>
              <a:srgbClr val="1A9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ipython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import matplotlib.pyplot as plt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plt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.plot([1,2,3], [1,2,3], ‘o’)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plt.show()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410350" y="13178"/>
            <a:ext cx="830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 - Demo</a:t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459025" y="707275"/>
            <a:ext cx="8212200" cy="4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highlight>
                  <a:schemeClr val="accent6"/>
                </a:highlight>
              </a:rPr>
              <a:t> </a:t>
            </a:r>
            <a:r>
              <a:rPr b="1" lang="en" sz="1500">
                <a:highlight>
                  <a:schemeClr val="accent6"/>
                </a:highlight>
              </a:rPr>
              <a:t>Shift + Enter </a:t>
            </a:r>
            <a:r>
              <a:rPr lang="en" sz="1500"/>
              <a:t>: 셀 실행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highlight>
                  <a:schemeClr val="accent6"/>
                </a:highlight>
              </a:rPr>
              <a:t> ESC </a:t>
            </a:r>
            <a:r>
              <a:rPr lang="en" sz="1500"/>
              <a:t>: 입력모드 ↔️ 명령모드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highlight>
                  <a:schemeClr val="accent6"/>
                </a:highlight>
              </a:rPr>
              <a:t> </a:t>
            </a:r>
            <a:r>
              <a:rPr b="1" lang="en" sz="1500">
                <a:highlight>
                  <a:schemeClr val="accent6"/>
                </a:highlight>
              </a:rPr>
              <a:t>A </a:t>
            </a:r>
            <a:r>
              <a:rPr lang="en" sz="1500"/>
              <a:t>,  </a:t>
            </a:r>
            <a:r>
              <a:rPr b="1" lang="en" sz="1500">
                <a:highlight>
                  <a:schemeClr val="accent6"/>
                </a:highlight>
              </a:rPr>
              <a:t> </a:t>
            </a:r>
            <a:r>
              <a:rPr b="1" lang="en" sz="1500">
                <a:highlight>
                  <a:schemeClr val="accent6"/>
                </a:highlight>
              </a:rPr>
              <a:t>B </a:t>
            </a:r>
            <a:r>
              <a:rPr lang="en" sz="1500"/>
              <a:t>,  </a:t>
            </a:r>
            <a:r>
              <a:rPr b="1" lang="en" sz="1500">
                <a:highlight>
                  <a:schemeClr val="accent6"/>
                </a:highlight>
              </a:rPr>
              <a:t> DD </a:t>
            </a:r>
            <a:r>
              <a:rPr lang="en" sz="1500"/>
              <a:t>: </a:t>
            </a:r>
            <a:r>
              <a:rPr lang="en" sz="1500"/>
              <a:t>위/아래에 셀 추가, 셀 삭제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highlight>
                  <a:schemeClr val="accent6"/>
                </a:highlight>
              </a:rPr>
              <a:t>Tab</a:t>
            </a:r>
            <a:r>
              <a:rPr lang="en" sz="1500"/>
              <a:t>: indent 또는 자동완성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highlight>
                  <a:schemeClr val="accent6"/>
                </a:highlight>
              </a:rPr>
              <a:t>Shift+Tab</a:t>
            </a:r>
            <a:r>
              <a:rPr lang="en" sz="1500"/>
              <a:t>: 변수정보 및 툴팁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Markdown vs Code block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highlight>
                  <a:schemeClr val="accent6"/>
                </a:highlight>
              </a:rPr>
              <a:t> </a:t>
            </a:r>
            <a:r>
              <a:rPr b="1" lang="en" sz="1500">
                <a:highlight>
                  <a:schemeClr val="accent6"/>
                </a:highlight>
              </a:rPr>
              <a:t>M </a:t>
            </a:r>
            <a:r>
              <a:rPr lang="en" sz="1500"/>
              <a:t> or  </a:t>
            </a:r>
            <a:r>
              <a:rPr b="1" lang="en" sz="1500">
                <a:highlight>
                  <a:schemeClr val="accent6"/>
                </a:highlight>
              </a:rPr>
              <a:t> Y        </a:t>
            </a:r>
            <a:endParaRPr b="1" sz="1500">
              <a:highlight>
                <a:schemeClr val="accent6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n" sz="1500"/>
              <a:t>Magic</a:t>
            </a:r>
            <a:r>
              <a:rPr lang="en" sz="1500"/>
              <a:t> commands</a:t>
            </a:r>
            <a:endParaRPr sz="1500"/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400">
                <a:solidFill>
                  <a:srgbClr val="555555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1400">
                <a:solidFill>
                  <a:srgbClr val="51515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time </a:t>
            </a:r>
            <a:r>
              <a:rPr lang="en" sz="1400">
                <a:solidFill>
                  <a:srgbClr val="478B2C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400">
                <a:solidFill>
                  <a:srgbClr val="51515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478B2C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400">
                <a:solidFill>
                  <a:srgbClr val="51515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FF9933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10000</a:t>
            </a:r>
            <a:r>
              <a:rPr lang="en" sz="1400">
                <a:solidFill>
                  <a:srgbClr val="51515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400">
              <a:solidFill>
                <a:srgbClr val="515151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 sz="1400">
                <a:solidFill>
                  <a:srgbClr val="555555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1400">
                <a:solidFill>
                  <a:srgbClr val="515151"/>
                </a:solidFill>
                <a:highlight>
                  <a:srgbClr val="F9F9F9"/>
                </a:highlight>
                <a:latin typeface="Consolas"/>
                <a:ea typeface="Consolas"/>
                <a:cs typeface="Consolas"/>
                <a:sym typeface="Consolas"/>
              </a:rPr>
              <a:t>matplotlib notebook</a:t>
            </a:r>
            <a:endParaRPr sz="1400">
              <a:solidFill>
                <a:srgbClr val="515151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1500"/>
              <a:buChar char="●"/>
            </a:pPr>
            <a:r>
              <a:rPr lang="en" sz="1500">
                <a:solidFill>
                  <a:srgbClr val="515151"/>
                </a:solidFill>
              </a:rPr>
              <a:t>Shell commands</a:t>
            </a:r>
            <a:endParaRPr sz="1500">
              <a:solidFill>
                <a:srgbClr val="515151"/>
              </a:solidFill>
            </a:endParaRPr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1400"/>
              <a:buFont typeface="Consolas"/>
              <a:buChar char="○"/>
            </a:pPr>
            <a:r>
              <a:rPr lang="en" sz="1400">
                <a:solidFill>
                  <a:srgbClr val="515151"/>
                </a:solidFill>
                <a:latin typeface="Consolas"/>
                <a:ea typeface="Consolas"/>
                <a:cs typeface="Consolas"/>
                <a:sym typeface="Consolas"/>
              </a:rPr>
              <a:t>!ls</a:t>
            </a:r>
            <a:endParaRPr sz="1400">
              <a:solidFill>
                <a:srgbClr val="51515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HEREx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